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Lst>
  <p:sldSz cy="10058400" cx="7772400"/>
  <p:notesSz cx="6858000" cy="9144000"/>
  <p:embeddedFontLst>
    <p:embeddedFont>
      <p:font typeface="Inter SemiBold"/>
      <p:regular r:id="rId13"/>
      <p:bold r:id="rId14"/>
      <p:italic r:id="rId15"/>
      <p:boldItalic r:id="rId16"/>
    </p:embeddedFont>
    <p:embeddedFont>
      <p:font typeface="Halant"/>
      <p:regular r:id="rId17"/>
      <p:bold r:id="rId18"/>
    </p:embeddedFont>
    <p:embeddedFont>
      <p:font typeface="Inter"/>
      <p:regular r:id="rId19"/>
      <p:bold r:id="rId20"/>
      <p:italic r:id="rId21"/>
      <p:boldItalic r:id="rId22"/>
    </p:embeddedFont>
    <p:embeddedFont>
      <p:font typeface="Plus Jakarta Sans Medium"/>
      <p:regular r:id="rId23"/>
      <p:bold r:id="rId24"/>
      <p:italic r:id="rId25"/>
      <p:boldItalic r:id="rId2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guide id="3" pos="295">
          <p15:clr>
            <a:srgbClr val="747775"/>
          </p15:clr>
        </p15:guide>
        <p15:guide id="4" pos="4601">
          <p15:clr>
            <a:srgbClr val="747775"/>
          </p15:clr>
        </p15:guide>
        <p15:guide id="5" orient="horz" pos="616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F547F9B6-4215-4E00-80CD-669D5662F912}">
  <a:tblStyle styleId="{F547F9B6-4215-4E00-80CD-669D5662F912}"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1D7BF4DB-26CC-4CD2-A021-639DE4CB0E1C}"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 pos="295"/>
        <p:guide pos="4601"/>
        <p:guide pos="616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bold.fntdata"/><Relationship Id="rId22" Type="http://schemas.openxmlformats.org/officeDocument/2006/relationships/font" Target="fonts/Inter-boldItalic.fntdata"/><Relationship Id="rId21" Type="http://schemas.openxmlformats.org/officeDocument/2006/relationships/font" Target="fonts/Inter-italic.fntdata"/><Relationship Id="rId24" Type="http://schemas.openxmlformats.org/officeDocument/2006/relationships/font" Target="fonts/PlusJakartaSansMedium-bold.fntdata"/><Relationship Id="rId23" Type="http://schemas.openxmlformats.org/officeDocument/2006/relationships/font" Target="fonts/PlusJakartaSansMedium-regular.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font" Target="fonts/PlusJakartaSansMedium-boldItalic.fntdata"/><Relationship Id="rId25"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font" Target="fonts/InterSemiBold-regular.fntdata"/><Relationship Id="rId12" Type="http://schemas.openxmlformats.org/officeDocument/2006/relationships/slide" Target="slides/slide6.xml"/><Relationship Id="rId15" Type="http://schemas.openxmlformats.org/officeDocument/2006/relationships/font" Target="fonts/InterSemiBold-italic.fntdata"/><Relationship Id="rId14" Type="http://schemas.openxmlformats.org/officeDocument/2006/relationships/font" Target="fonts/InterSemiBold-bold.fntdata"/><Relationship Id="rId17" Type="http://schemas.openxmlformats.org/officeDocument/2006/relationships/font" Target="fonts/Halant-regular.fntdata"/><Relationship Id="rId16" Type="http://schemas.openxmlformats.org/officeDocument/2006/relationships/font" Target="fonts/InterSemiBold-boldItalic.fntdata"/><Relationship Id="rId19" Type="http://schemas.openxmlformats.org/officeDocument/2006/relationships/font" Target="fonts/Inter-regular.fntdata"/><Relationship Id="rId18" Type="http://schemas.openxmlformats.org/officeDocument/2006/relationships/font" Target="fonts/Halant-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39fb7fdcb7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39fb7fdcb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 name="Shape 59"/>
        <p:cNvGrpSpPr/>
        <p:nvPr/>
      </p:nvGrpSpPr>
      <p:grpSpPr>
        <a:xfrm>
          <a:off x="0" y="0"/>
          <a:ext cx="0" cy="0"/>
          <a:chOff x="0" y="0"/>
          <a:chExt cx="0" cy="0"/>
        </a:xfrm>
      </p:grpSpPr>
      <p:sp>
        <p:nvSpPr>
          <p:cNvPr id="60" name="Google Shape;60;g339fb7fdcb7_0_6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1" name="Google Shape;61;g339fb7fdcb7_0_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 name="Shape 67"/>
        <p:cNvGrpSpPr/>
        <p:nvPr/>
      </p:nvGrpSpPr>
      <p:grpSpPr>
        <a:xfrm>
          <a:off x="0" y="0"/>
          <a:ext cx="0" cy="0"/>
          <a:chOff x="0" y="0"/>
          <a:chExt cx="0" cy="0"/>
        </a:xfrm>
      </p:grpSpPr>
      <p:sp>
        <p:nvSpPr>
          <p:cNvPr id="68" name="Google Shape;68;g33a99d5fedb_0_1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9" name="Google Shape;69;g33a99d5fedb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g33a99d5fedb_0_8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2" name="Google Shape;82;g33a99d5fedb_0_8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g33a99d5fedb_0_10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3" name="Google Shape;93;g33a99d5fedb_0_10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 name="Shape 103"/>
        <p:cNvGrpSpPr/>
        <p:nvPr/>
      </p:nvGrpSpPr>
      <p:grpSpPr>
        <a:xfrm>
          <a:off x="0" y="0"/>
          <a:ext cx="0" cy="0"/>
          <a:chOff x="0" y="0"/>
          <a:chExt cx="0" cy="0"/>
        </a:xfrm>
      </p:grpSpPr>
      <p:sp>
        <p:nvSpPr>
          <p:cNvPr id="104" name="Google Shape;104;g33c0cac6743_0_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5" name="Google Shape;105;g33c0cac6743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5.png"/><Relationship Id="rId5" Type="http://schemas.openxmlformats.org/officeDocument/2006/relationships/hyperlink" Target="https://africa.si.edu/exhibitions/current-exhibitions/benin-bronzes-ambassadors-of-the-oba/"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2.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2.png"/><Relationship Id="rId4" Type="http://schemas.openxmlformats.org/officeDocument/2006/relationships/image" Target="../media/image5.png"/><Relationship Id="rId5" Type="http://schemas.openxmlformats.org/officeDocument/2006/relationships/hyperlink" Target="https://africa.si.edu/exhibitions/current-exhibitions/benin-bronzes-ambassadors-of-the-oba/"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2.pn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469041" y="9465212"/>
            <a:ext cx="6834300" cy="438000"/>
          </a:xfrm>
          <a:prstGeom prst="rect">
            <a:avLst/>
          </a:prstGeom>
          <a:solidFill>
            <a:srgbClr val="EFEFEF"/>
          </a:solidFill>
          <a:ln>
            <a:noFill/>
          </a:ln>
        </p:spPr>
        <p:txBody>
          <a:bodyPr anchorCtr="0" anchor="t" bIns="116050" lIns="116050" spcFirstLastPara="1" rIns="116050" wrap="square" tIns="116050">
            <a:normAutofit/>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SemiBold"/>
                <a:ea typeface="Inter SemiBold"/>
                <a:cs typeface="Inter SemiBold"/>
                <a:sym typeface="Inter SemiBold"/>
              </a:rPr>
              <a:t>Historical Thinking Skill:</a:t>
            </a:r>
            <a:r>
              <a:rPr lang="en" sz="1300">
                <a:solidFill>
                  <a:schemeClr val="dk1"/>
                </a:solidFill>
                <a:latin typeface="Inter"/>
                <a:ea typeface="Inter"/>
                <a:cs typeface="Inter"/>
                <a:sym typeface="Inter"/>
              </a:rPr>
              <a:t> Historical Empathy</a:t>
            </a:r>
            <a:endParaRPr sz="1300">
              <a:latin typeface="Inter"/>
              <a:ea typeface="Inter"/>
              <a:cs typeface="Inter"/>
              <a:sym typeface="Inter"/>
            </a:endParaRPr>
          </a:p>
        </p:txBody>
      </p:sp>
      <p:sp>
        <p:nvSpPr>
          <p:cNvPr id="55" name="Google Shape;55;p13"/>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Historical Fiction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i="1" lang="en" sz="2500">
                <a:solidFill>
                  <a:schemeClr val="dk1"/>
                </a:solidFill>
                <a:latin typeface="Plus Jakarta Sans Medium"/>
                <a:ea typeface="Plus Jakarta Sans Medium"/>
                <a:cs typeface="Plus Jakarta Sans Medium"/>
                <a:sym typeface="Plus Jakarta Sans Medium"/>
              </a:rPr>
              <a:t>The Stolen Queen</a:t>
            </a:r>
            <a:endParaRPr i="1"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56" name="Google Shape;56;p13"/>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57" name="Google Shape;57;p13"/>
          <p:cNvGraphicFramePr/>
          <p:nvPr/>
        </p:nvGraphicFramePr>
        <p:xfrm>
          <a:off x="469041" y="1476235"/>
          <a:ext cx="3000000" cy="3000000"/>
        </p:xfrm>
        <a:graphic>
          <a:graphicData uri="http://schemas.openxmlformats.org/drawingml/2006/table">
            <a:tbl>
              <a:tblPr>
                <a:noFill/>
                <a:tableStyleId>{F547F9B6-4215-4E00-80CD-669D5662F912}</a:tableStyleId>
              </a:tblPr>
              <a:tblGrid>
                <a:gridCol w="5022625"/>
                <a:gridCol w="1811675"/>
              </a:tblGrid>
              <a:tr h="299750">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Source: Fiona Davis, </a:t>
                      </a:r>
                      <a:r>
                        <a:rPr i="1" lang="en" sz="1200">
                          <a:solidFill>
                            <a:schemeClr val="dk1"/>
                          </a:solidFill>
                          <a:latin typeface="Halant"/>
                          <a:ea typeface="Halant"/>
                          <a:cs typeface="Halant"/>
                          <a:sym typeface="Halant"/>
                        </a:rPr>
                        <a:t>The Stolen Queen,</a:t>
                      </a:r>
                      <a:r>
                        <a:rPr lang="en" sz="1200">
                          <a:solidFill>
                            <a:schemeClr val="dk1"/>
                          </a:solidFill>
                          <a:latin typeface="Halant"/>
                          <a:ea typeface="Halant"/>
                          <a:cs typeface="Halant"/>
                          <a:sym typeface="Halant"/>
                        </a:rPr>
                        <a:t> 2025.</a:t>
                      </a:r>
                      <a:endParaRPr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i="1" sz="10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Note: Historical fiction can be a great way to learn about people and events from the past. Authors use real settings, characters, and events blended with creative storytelling. However, it’s important to remember that some details might be changed or added for dramatic effect and to compare it with</a:t>
                      </a:r>
                      <a:r>
                        <a:rPr lang="en" sz="1000">
                          <a:solidFill>
                            <a:schemeClr val="dk1"/>
                          </a:solidFill>
                          <a:latin typeface="Inter"/>
                          <a:ea typeface="Inter"/>
                          <a:cs typeface="Inter"/>
                          <a:sym typeface="Inter"/>
                        </a:rPr>
                        <a:t> factual sources.</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latin typeface="Inter"/>
                          <a:ea typeface="Inter"/>
                          <a:cs typeface="Inter"/>
                          <a:sym typeface="Inter"/>
                        </a:rPr>
                        <a:t>Note: In this excerpt, Charlotte (associate curator at the Metropolitan Museum of Art- Met) confronts Mona (a </a:t>
                      </a:r>
                      <a:r>
                        <a:rPr lang="en" sz="1000">
                          <a:latin typeface="Inter"/>
                          <a:ea typeface="Inter"/>
                          <a:cs typeface="Inter"/>
                          <a:sym typeface="Inter"/>
                        </a:rPr>
                        <a:t>museum</a:t>
                      </a:r>
                      <a:r>
                        <a:rPr lang="en" sz="1000">
                          <a:latin typeface="Inter"/>
                          <a:ea typeface="Inter"/>
                          <a:cs typeface="Inter"/>
                          <a:sym typeface="Inter"/>
                        </a:rPr>
                        <a:t> teaching staff trainee) about stealing her </a:t>
                      </a:r>
                      <a:r>
                        <a:rPr lang="en" sz="1000">
                          <a:latin typeface="Inter"/>
                          <a:ea typeface="Inter"/>
                          <a:cs typeface="Inter"/>
                          <a:sym typeface="Inter"/>
                        </a:rPr>
                        <a:t>research</a:t>
                      </a:r>
                      <a:r>
                        <a:rPr lang="en" sz="1000">
                          <a:latin typeface="Inter"/>
                          <a:ea typeface="Inter"/>
                          <a:cs typeface="Inter"/>
                          <a:sym typeface="Inter"/>
                        </a:rPr>
                        <a:t> file and participating in the theft of an Egyptian artifact, the Cerulean Queen. The </a:t>
                      </a:r>
                      <a:r>
                        <a:rPr lang="en" sz="1000">
                          <a:latin typeface="Inter"/>
                          <a:ea typeface="Inter"/>
                          <a:cs typeface="Inter"/>
                          <a:sym typeface="Inter"/>
                        </a:rPr>
                        <a:t>conversation</a:t>
                      </a:r>
                      <a:r>
                        <a:rPr lang="en" sz="1000">
                          <a:latin typeface="Inter"/>
                          <a:ea typeface="Inter"/>
                          <a:cs typeface="Inter"/>
                          <a:sym typeface="Inter"/>
                        </a:rPr>
                        <a:t> also reveals that Mona is part of Ma’at, a group advocating for the return of Egyptian antiquities.</a:t>
                      </a:r>
                      <a:endParaRPr sz="1000">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50050">
                <a:tc>
                  <a:txBody>
                    <a:bodyPr/>
                    <a:lstStyle/>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“What’s going on?” Mona stood perfectly straight in her Chanel tweed suit, her words echoing in the spacious gallery.</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Back in Cairo, once Annie had explained to Charlotte that the woman standing next to Heba in the photograph was one of the Met’s docent trainees, Charlotte realized that she </a:t>
                      </a:r>
                      <a:r>
                        <a:rPr i="1" lang="en" sz="1200">
                          <a:solidFill>
                            <a:schemeClr val="dk1"/>
                          </a:solidFill>
                          <a:latin typeface="Inter"/>
                          <a:ea typeface="Inter"/>
                          <a:cs typeface="Inter"/>
                          <a:sym typeface="Inter"/>
                        </a:rPr>
                        <a:t>had</a:t>
                      </a:r>
                      <a:r>
                        <a:rPr lang="en" sz="1200">
                          <a:solidFill>
                            <a:schemeClr val="dk1"/>
                          </a:solidFill>
                          <a:latin typeface="Inter"/>
                          <a:ea typeface="Inter"/>
                          <a:cs typeface="Inter"/>
                          <a:sym typeface="Inter"/>
                        </a:rPr>
                        <a:t> seen her, albeit briefly, standing near her and Frederick during an error-filled history of the Cerulean Queen in the Egyptian Art collection, the same statue this woman later arranged to have stolen during the Met Gala. And now they were face-to-face. Everything depended on this single conversation.</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“Mona. I’m Charlotte Cross, as you know.”</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“I’m sorry, how would I know you?” Mona’s expression was one of polite interest.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“You arranged to steal my research folder.” Mona opened her mouth to deny it, but Charlotte cut her off. “I don’t know why. I don’t care. I just want it back.”</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“I assure you that I have no idea what you’re talking about. If you don’t mind, I’ll head back to my lecture now.” She turned to go.</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“I’d stick around if I were you. We know you were behind the theft of the Cerulean Queen.”</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Mona turned her back. A small muscle twitched at the corner of her mouth. “I heard about the theft. A terrible loss,” she said…</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“I care about my file, nothing else.”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“Your file. Even if I did have it, why would I give it back to you?”</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A. </a:t>
                      </a:r>
                      <a:r>
                        <a:rPr lang="en" sz="1200">
                          <a:solidFill>
                            <a:schemeClr val="dk1"/>
                          </a:solidFill>
                          <a:latin typeface="Inter"/>
                          <a:ea typeface="Inter"/>
                          <a:cs typeface="Inter"/>
                          <a:sym typeface="Inter"/>
                        </a:rPr>
                        <a:t>In Cairo, what did Annie and Charlotte realize about Mona?</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B. </a:t>
                      </a:r>
                      <a:r>
                        <a:rPr lang="en" sz="1200">
                          <a:solidFill>
                            <a:schemeClr val="dk1"/>
                          </a:solidFill>
                          <a:latin typeface="Inter"/>
                          <a:ea typeface="Inter"/>
                          <a:cs typeface="Inter"/>
                          <a:sym typeface="Inter"/>
                        </a:rPr>
                        <a:t>What is Mona’s initial reaction when Charlotte accuses her of stealing the </a:t>
                      </a:r>
                      <a:r>
                        <a:rPr lang="en" sz="1200">
                          <a:solidFill>
                            <a:schemeClr val="dk1"/>
                          </a:solidFill>
                          <a:latin typeface="Inter"/>
                          <a:ea typeface="Inter"/>
                          <a:cs typeface="Inter"/>
                          <a:sym typeface="Inter"/>
                        </a:rPr>
                        <a:t>research</a:t>
                      </a:r>
                      <a:r>
                        <a:rPr lang="en" sz="1200">
                          <a:solidFill>
                            <a:schemeClr val="dk1"/>
                          </a:solidFill>
                          <a:latin typeface="Inter"/>
                          <a:ea typeface="Inter"/>
                          <a:cs typeface="Inter"/>
                          <a:sym typeface="Inter"/>
                        </a:rPr>
                        <a:t> file?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58" name="Google Shape;58;p13"/>
          <p:cNvSpPr txBox="1"/>
          <p:nvPr/>
        </p:nvSpPr>
        <p:spPr>
          <a:xfrm>
            <a:off x="219350" y="1016150"/>
            <a:ext cx="7333800" cy="369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Name: ______________________________________________   Date: ________	   Class: ____________________</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2" name="Shape 62"/>
        <p:cNvGrpSpPr/>
        <p:nvPr/>
      </p:nvGrpSpPr>
      <p:grpSpPr>
        <a:xfrm>
          <a:off x="0" y="0"/>
          <a:ext cx="0" cy="0"/>
          <a:chOff x="0" y="0"/>
          <a:chExt cx="0" cy="0"/>
        </a:xfrm>
      </p:grpSpPr>
      <p:sp>
        <p:nvSpPr>
          <p:cNvPr id="63" name="Google Shape;63;p14"/>
          <p:cNvSpPr txBox="1"/>
          <p:nvPr/>
        </p:nvSpPr>
        <p:spPr>
          <a:xfrm>
            <a:off x="469041" y="9465212"/>
            <a:ext cx="6834300" cy="438000"/>
          </a:xfrm>
          <a:prstGeom prst="rect">
            <a:avLst/>
          </a:prstGeom>
          <a:solidFill>
            <a:srgbClr val="EFEFEF"/>
          </a:solidFill>
          <a:ln>
            <a:noFill/>
          </a:ln>
        </p:spPr>
        <p:txBody>
          <a:bodyPr anchorCtr="0" anchor="t" bIns="116050" lIns="116050" spcFirstLastPara="1" rIns="116050" wrap="square" tIns="116050">
            <a:norm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Historical Empathy</a:t>
            </a:r>
            <a:endParaRPr sz="1300">
              <a:latin typeface="Inter"/>
              <a:ea typeface="Inter"/>
              <a:cs typeface="Inter"/>
              <a:sym typeface="Inter"/>
            </a:endParaRPr>
          </a:p>
        </p:txBody>
      </p:sp>
      <p:sp>
        <p:nvSpPr>
          <p:cNvPr id="64" name="Google Shape;64;p14"/>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Historical Fiction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i="1" lang="en" sz="2500">
                <a:solidFill>
                  <a:schemeClr val="dk1"/>
                </a:solidFill>
                <a:latin typeface="Plus Jakarta Sans Medium"/>
                <a:ea typeface="Plus Jakarta Sans Medium"/>
                <a:cs typeface="Plus Jakarta Sans Medium"/>
                <a:sym typeface="Plus Jakarta Sans Medium"/>
              </a:rPr>
              <a:t>The Stolen Queen</a:t>
            </a:r>
            <a:endParaRPr i="1"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65" name="Google Shape;65;p14"/>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66" name="Google Shape;66;p14"/>
          <p:cNvGraphicFramePr/>
          <p:nvPr/>
        </p:nvGraphicFramePr>
        <p:xfrm>
          <a:off x="341266" y="1095235"/>
          <a:ext cx="3000000" cy="3000000"/>
        </p:xfrm>
        <a:graphic>
          <a:graphicData uri="http://schemas.openxmlformats.org/drawingml/2006/table">
            <a:tbl>
              <a:tblPr>
                <a:noFill/>
                <a:tableStyleId>{F547F9B6-4215-4E00-80CD-669D5662F912}</a:tableStyleId>
              </a:tblPr>
              <a:tblGrid>
                <a:gridCol w="1652425"/>
                <a:gridCol w="1211775"/>
                <a:gridCol w="2118625"/>
                <a:gridCol w="2118625"/>
              </a:tblGrid>
              <a:tr h="350050">
                <a:tc gridSpan="3">
                  <a:txBody>
                    <a:bodyPr/>
                    <a:lstStyle/>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“Because otherwise I will tell Mr. Lavigne that you were behind the theft of the Cerulean Queen. Look, as far as I’m concerned, it should be on Egyptian soil, I don’t care if the Met never gets it back,” she lied. “What I </a:t>
                      </a:r>
                      <a:r>
                        <a:rPr i="1" lang="en" sz="1200">
                          <a:solidFill>
                            <a:schemeClr val="dk1"/>
                          </a:solidFill>
                          <a:latin typeface="Inter"/>
                          <a:ea typeface="Inter"/>
                          <a:cs typeface="Inter"/>
                          <a:sym typeface="Inter"/>
                        </a:rPr>
                        <a:t>do </a:t>
                      </a:r>
                      <a:r>
                        <a:rPr lang="en" sz="1200">
                          <a:solidFill>
                            <a:schemeClr val="dk1"/>
                          </a:solidFill>
                          <a:latin typeface="Inter"/>
                          <a:ea typeface="Inter"/>
                          <a:cs typeface="Inter"/>
                          <a:sym typeface="Inter"/>
                        </a:rPr>
                        <a:t>care about is my career, and that file, as you know, is vitally important.”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Mona looked around the courtyard, as if assessing whether it was safe to speak. “It looks like we each have something to hold over the other. How do I know if I give you back the file that you’ll keep your mouth shut?”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“You don’t. You’ll have to trust me.”...</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The direct approach wasn’t working, so Charlotte would try different tack. “In any event, Ma’at appears to be shaking up the stodgy art world. I’m curious, what exactly is Ma’at up to? It’s not as if they can place a stolen work in an Egyptian museum without international outcry. Why bother?”</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“Why bother? How would you feel if your beloved Constitution was on display in the Soviet Union? You’d want it back, right?”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She had a point. “I suppose so.”</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Charlotte’s concession appeared to embolden Mona. “Ma’at is named for the Egyptian goddess of truth and justice. Our country has either given away or sold off some of its most important treasures, and Ma’at is fighting for the repatriation of Egyptian art and antiquities from those who plundered our past.” The more she spoke, the more animated she became, clearly thrilled to toss off the docent-trainee guise. “We see no difference between objects that were smuggled out and those that were looted with the full approval of the government. They all belong to the people. They should be in the Egyptian homeland, not flaunted in the trophy cases of museums like the Met.”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If Mona had her way, the only way to view the Benin bronzes or an Egyptian stela would be to go to the countries themselves. What a shame that would be for scholars and educators, or for children who would lose the chance to see actual antiquities from around the world up close. For Mona, there were no shades of gray whatsoever. Yet after Charlotte’s conversations with Annie while they were in Egypt, she’d come to understand that there were no easy answers to the question of repatriation.</a:t>
                      </a:r>
                      <a:endParaRPr sz="12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hMerge="1"/>
                <a:tc hMerge="1"/>
                <a:tc>
                  <a:txBody>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C. </a:t>
                      </a:r>
                      <a:r>
                        <a:rPr lang="en" sz="1200">
                          <a:solidFill>
                            <a:schemeClr val="dk1"/>
                          </a:solidFill>
                          <a:latin typeface="Inter"/>
                          <a:ea typeface="Inter"/>
                          <a:cs typeface="Inter"/>
                          <a:sym typeface="Inter"/>
                        </a:rPr>
                        <a:t>What is implied when Mona asks how Charlotte would feel about the Constitution being displayed in the Soviet Union?</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D. </a:t>
                      </a:r>
                      <a:r>
                        <a:rPr lang="en" sz="1200">
                          <a:solidFill>
                            <a:schemeClr val="dk1"/>
                          </a:solidFill>
                          <a:latin typeface="Inter"/>
                          <a:ea typeface="Inter"/>
                          <a:cs typeface="Inter"/>
                          <a:sym typeface="Inter"/>
                        </a:rPr>
                        <a:t>Why are there “no easy answers” about artifact repatriation?</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txBody>
                  <a:tcPr marT="114950" marB="114950" marR="116575" marL="116575">
                    <a:lnL cap="flat" cmpd="sng" w="12700">
                      <a:solidFill>
                        <a:srgbClr val="9E9E9E"/>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0" name="Shape 70"/>
        <p:cNvGrpSpPr/>
        <p:nvPr/>
      </p:nvGrpSpPr>
      <p:grpSpPr>
        <a:xfrm>
          <a:off x="0" y="0"/>
          <a:ext cx="0" cy="0"/>
          <a:chOff x="0" y="0"/>
          <a:chExt cx="0" cy="0"/>
        </a:xfrm>
      </p:grpSpPr>
      <p:pic>
        <p:nvPicPr>
          <p:cNvPr id="71" name="Google Shape;71;p1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72" name="Google Shape;72;p15"/>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solidFill>
                  <a:schemeClr val="dk1"/>
                </a:solidFill>
                <a:latin typeface="Halant"/>
                <a:ea typeface="Halant"/>
                <a:cs typeface="Halant"/>
                <a:sym typeface="Halant"/>
              </a:rPr>
              <a:t>Historical Significance</a:t>
            </a:r>
            <a:endParaRPr sz="15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Medium"/>
                <a:ea typeface="Plus Jakarta Sans Medium"/>
                <a:cs typeface="Plus Jakarta Sans Medium"/>
                <a:sym typeface="Plus Jakarta Sans Medium"/>
              </a:rPr>
              <a:t>WebQuest: </a:t>
            </a:r>
            <a:r>
              <a:rPr lang="en" sz="1900">
                <a:solidFill>
                  <a:schemeClr val="dk1"/>
                </a:solidFill>
                <a:latin typeface="Plus Jakarta Sans Medium"/>
                <a:ea typeface="Plus Jakarta Sans Medium"/>
                <a:cs typeface="Plus Jakarta Sans Medium"/>
                <a:sym typeface="Plus Jakarta Sans Medium"/>
              </a:rPr>
              <a:t>Benin Bronze Exhibit</a:t>
            </a:r>
            <a:endParaRPr sz="1500">
              <a:solidFill>
                <a:schemeClr val="dk1"/>
              </a:solidFill>
              <a:latin typeface="Halant"/>
              <a:ea typeface="Halant"/>
              <a:cs typeface="Halant"/>
              <a:sym typeface="Halant"/>
            </a:endParaRPr>
          </a:p>
        </p:txBody>
      </p:sp>
      <p:pic>
        <p:nvPicPr>
          <p:cNvPr id="73" name="Google Shape;73;p15"/>
          <p:cNvPicPr preferRelativeResize="0"/>
          <p:nvPr/>
        </p:nvPicPr>
        <p:blipFill>
          <a:blip r:embed="rId4">
            <a:alphaModFix/>
          </a:blip>
          <a:stretch>
            <a:fillRect/>
          </a:stretch>
        </p:blipFill>
        <p:spPr>
          <a:xfrm>
            <a:off x="216272" y="84797"/>
            <a:ext cx="1056536" cy="438114"/>
          </a:xfrm>
          <a:prstGeom prst="rect">
            <a:avLst/>
          </a:prstGeom>
          <a:noFill/>
          <a:ln>
            <a:noFill/>
          </a:ln>
        </p:spPr>
      </p:pic>
      <p:sp>
        <p:nvSpPr>
          <p:cNvPr id="74" name="Google Shape;74;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5" name="Google Shape;75;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76" name="Google Shape;76;p15"/>
          <p:cNvSpPr txBox="1"/>
          <p:nvPr/>
        </p:nvSpPr>
        <p:spPr>
          <a:xfrm>
            <a:off x="412550" y="1008025"/>
            <a:ext cx="69474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t/>
            </a:r>
            <a:endParaRPr b="1"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Using this </a:t>
            </a:r>
            <a:r>
              <a:rPr lang="en" sz="1200" u="sng">
                <a:solidFill>
                  <a:schemeClr val="hlink"/>
                </a:solidFill>
                <a:latin typeface="Halant"/>
                <a:ea typeface="Halant"/>
                <a:cs typeface="Halant"/>
                <a:sym typeface="Halant"/>
                <a:hlinkClick r:id="rId5"/>
              </a:rPr>
              <a:t>link</a:t>
            </a:r>
            <a:r>
              <a:rPr lang="en" sz="1200">
                <a:solidFill>
                  <a:schemeClr val="dk1"/>
                </a:solidFill>
                <a:latin typeface="Halant"/>
                <a:ea typeface="Halant"/>
                <a:cs typeface="Halant"/>
                <a:sym typeface="Halant"/>
              </a:rPr>
              <a:t>, follow the steps below and answer the following questions as you examine the museum exhibit.</a:t>
            </a:r>
            <a:endParaRPr sz="1200">
              <a:solidFill>
                <a:schemeClr val="dk1"/>
              </a:solidFill>
              <a:latin typeface="Inter"/>
              <a:ea typeface="Inter"/>
              <a:cs typeface="Inter"/>
              <a:sym typeface="Inter"/>
            </a:endParaRPr>
          </a:p>
        </p:txBody>
      </p:sp>
      <p:graphicFrame>
        <p:nvGraphicFramePr>
          <p:cNvPr id="77" name="Google Shape;77;p15"/>
          <p:cNvGraphicFramePr/>
          <p:nvPr/>
        </p:nvGraphicFramePr>
        <p:xfrm>
          <a:off x="551300" y="5621875"/>
          <a:ext cx="3000000" cy="3000000"/>
        </p:xfrm>
        <a:graphic>
          <a:graphicData uri="http://schemas.openxmlformats.org/drawingml/2006/table">
            <a:tbl>
              <a:tblPr>
                <a:noFill/>
                <a:tableStyleId>{1D7BF4DB-26CC-4CD2-A021-639DE4CB0E1C}</a:tableStyleId>
              </a:tblPr>
              <a:tblGrid>
                <a:gridCol w="2301525"/>
                <a:gridCol w="2301525"/>
                <a:gridCol w="2301525"/>
              </a:tblGrid>
              <a:tr h="271400">
                <a:tc gridSpan="3">
                  <a:txBody>
                    <a:bodyPr/>
                    <a:lstStyle/>
                    <a:p>
                      <a:pPr indent="0" lvl="0" marL="0" rtl="0" algn="l">
                        <a:spcBef>
                          <a:spcPts val="0"/>
                        </a:spcBef>
                        <a:spcAft>
                          <a:spcPts val="0"/>
                        </a:spcAft>
                        <a:buNone/>
                      </a:pPr>
                      <a:r>
                        <a:rPr b="1" lang="en" sz="1200">
                          <a:latin typeface="Inter"/>
                          <a:ea typeface="Inter"/>
                          <a:cs typeface="Inter"/>
                          <a:sym typeface="Inter"/>
                        </a:rPr>
                        <a:t>Bronze </a:t>
                      </a:r>
                      <a:r>
                        <a:rPr b="1" lang="en" sz="1200">
                          <a:latin typeface="Inter"/>
                          <a:ea typeface="Inter"/>
                          <a:cs typeface="Inter"/>
                          <a:sym typeface="Inter"/>
                        </a:rPr>
                        <a:t>Name:</a:t>
                      </a:r>
                      <a:endParaRPr b="1" sz="1200">
                        <a:solidFill>
                          <a:srgbClr val="E95C3D"/>
                        </a:solidFill>
                        <a:latin typeface="Inter"/>
                        <a:ea typeface="Inter"/>
                        <a:cs typeface="Inter"/>
                        <a:sym typeface="Inter"/>
                      </a:endParaRPr>
                    </a:p>
                  </a:txBody>
                  <a:tcPr marT="91425" marB="91425" marR="91425" marL="91425"/>
                </a:tc>
                <a:tc hMerge="1"/>
                <a:tc hMerge="1"/>
              </a:tr>
              <a:tr h="542800">
                <a:tc>
                  <a:txBody>
                    <a:bodyPr/>
                    <a:lstStyle/>
                    <a:p>
                      <a:pPr indent="0" lvl="0" marL="0" rtl="0" algn="ctr">
                        <a:spcBef>
                          <a:spcPts val="0"/>
                        </a:spcBef>
                        <a:spcAft>
                          <a:spcPts val="0"/>
                        </a:spcAft>
                        <a:buNone/>
                      </a:pPr>
                      <a:r>
                        <a:rPr b="1" lang="en" sz="1200">
                          <a:latin typeface="Inter"/>
                          <a:ea typeface="Inter"/>
                          <a:cs typeface="Inter"/>
                          <a:sym typeface="Inter"/>
                        </a:rPr>
                        <a:t>Notice</a:t>
                      </a:r>
                      <a:endParaRPr b="1" sz="1200">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What do you see that seems interesting or important?</a:t>
                      </a:r>
                      <a:endParaRPr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Wonder</a:t>
                      </a:r>
                      <a:endParaRPr b="1" sz="1200">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What questions do you have about this bronze?</a:t>
                      </a:r>
                      <a:endParaRPr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Think</a:t>
                      </a:r>
                      <a:endParaRPr b="1" sz="1200">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What do you suppose was the purpose of this bronze?</a:t>
                      </a:r>
                      <a:endParaRPr sz="1200">
                        <a:latin typeface="Inter"/>
                        <a:ea typeface="Inter"/>
                        <a:cs typeface="Inter"/>
                        <a:sym typeface="Inter"/>
                      </a:endParaRPr>
                    </a:p>
                  </a:txBody>
                  <a:tcPr marT="91425" marB="91425" marR="91425" marL="91425"/>
                </a:tc>
              </a:tr>
              <a:tr h="2035575">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bl>
          </a:graphicData>
        </a:graphic>
      </p:graphicFrame>
      <p:sp>
        <p:nvSpPr>
          <p:cNvPr id="78" name="Google Shape;78;p15"/>
          <p:cNvSpPr txBox="1"/>
          <p:nvPr/>
        </p:nvSpPr>
        <p:spPr>
          <a:xfrm>
            <a:off x="469050" y="1828800"/>
            <a:ext cx="6669900" cy="3355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chemeClr val="dk1"/>
                </a:solidFill>
                <a:latin typeface="Inter"/>
                <a:ea typeface="Inter"/>
                <a:cs typeface="Inter"/>
                <a:sym typeface="Inter"/>
              </a:rPr>
              <a:t>Round 1: The Historical Background of the Bronzes</a:t>
            </a:r>
            <a:endParaRPr b="1">
              <a:solidFill>
                <a:schemeClr val="dk1"/>
              </a:solidFill>
              <a:latin typeface="Inter"/>
              <a:ea typeface="Inter"/>
              <a:cs typeface="Inter"/>
              <a:sym typeface="Inter"/>
            </a:endParaRPr>
          </a:p>
          <a:p>
            <a:pPr indent="0" lvl="0" marL="0" rtl="0" algn="l">
              <a:spcBef>
                <a:spcPts val="0"/>
              </a:spcBef>
              <a:spcAft>
                <a:spcPts val="0"/>
              </a:spcAft>
              <a:buNone/>
            </a:pPr>
            <a:r>
              <a:rPr i="1" lang="en" sz="1200">
                <a:solidFill>
                  <a:schemeClr val="dk1"/>
                </a:solidFill>
                <a:latin typeface="Inter"/>
                <a:ea typeface="Inter"/>
                <a:cs typeface="Inter"/>
                <a:sym typeface="Inter"/>
              </a:rPr>
              <a:t>Scroll down to the section titled “British Punitive Expedition of 1897.”</a:t>
            </a:r>
            <a:endParaRPr i="1" sz="1200">
              <a:solidFill>
                <a:schemeClr val="dk1"/>
              </a:solidFill>
              <a:latin typeface="Inter"/>
              <a:ea typeface="Inter"/>
              <a:cs typeface="Inter"/>
              <a:sym typeface="Inter"/>
            </a:endParaRPr>
          </a:p>
          <a:p>
            <a:pPr indent="0" lvl="0" marL="0" rtl="0" algn="l">
              <a:spcBef>
                <a:spcPts val="0"/>
              </a:spcBef>
              <a:spcAft>
                <a:spcPts val="0"/>
              </a:spcAft>
              <a:buNone/>
            </a:pPr>
            <a:r>
              <a:t/>
            </a:r>
            <a:endParaRPr i="1"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were the key events that led to the British punitive expedition against the Kingdom of Benin in 1897?</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did the British loot Benin City’s royal treasures?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
        <p:nvSpPr>
          <p:cNvPr id="79" name="Google Shape;79;p15"/>
          <p:cNvSpPr txBox="1"/>
          <p:nvPr/>
        </p:nvSpPr>
        <p:spPr>
          <a:xfrm>
            <a:off x="412550" y="4815413"/>
            <a:ext cx="6669900" cy="769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chemeClr val="dk1"/>
                </a:solidFill>
                <a:latin typeface="Inter"/>
                <a:ea typeface="Inter"/>
                <a:cs typeface="Inter"/>
                <a:sym typeface="Inter"/>
              </a:rPr>
              <a:t>Round 2: </a:t>
            </a:r>
            <a:r>
              <a:rPr b="1" lang="en">
                <a:solidFill>
                  <a:schemeClr val="dk1"/>
                </a:solidFill>
                <a:latin typeface="Inter"/>
                <a:ea typeface="Inter"/>
                <a:cs typeface="Inter"/>
                <a:sym typeface="Inter"/>
              </a:rPr>
              <a:t>Craftsmanship and Cultural Symbolism</a:t>
            </a:r>
            <a:endParaRPr b="1">
              <a:solidFill>
                <a:schemeClr val="dk1"/>
              </a:solidFill>
              <a:latin typeface="Inter"/>
              <a:ea typeface="Inter"/>
              <a:cs typeface="Inter"/>
              <a:sym typeface="Inter"/>
            </a:endParaRPr>
          </a:p>
          <a:p>
            <a:pPr indent="0" lvl="0" marL="0" rtl="0" algn="l">
              <a:spcBef>
                <a:spcPts val="0"/>
              </a:spcBef>
              <a:spcAft>
                <a:spcPts val="0"/>
              </a:spcAft>
              <a:buNone/>
            </a:pPr>
            <a:r>
              <a:rPr i="1" lang="en" sz="1200">
                <a:solidFill>
                  <a:schemeClr val="dk1"/>
                </a:solidFill>
                <a:latin typeface="Inter"/>
                <a:ea typeface="Inter"/>
                <a:cs typeface="Inter"/>
                <a:sym typeface="Inter"/>
              </a:rPr>
              <a:t>Scroll back up to the top and download the brochure by clicking the pdf icon. Choose three pieces of art and complete the table below and on the next page.</a:t>
            </a:r>
            <a:endParaRPr sz="1200">
              <a:solidFill>
                <a:schemeClr val="dk1"/>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3" name="Shape 83"/>
        <p:cNvGrpSpPr/>
        <p:nvPr/>
      </p:nvGrpSpPr>
      <p:grpSpPr>
        <a:xfrm>
          <a:off x="0" y="0"/>
          <a:ext cx="0" cy="0"/>
          <a:chOff x="0" y="0"/>
          <a:chExt cx="0" cy="0"/>
        </a:xfrm>
      </p:grpSpPr>
      <p:pic>
        <p:nvPicPr>
          <p:cNvPr id="84" name="Google Shape;84;p1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85" name="Google Shape;85;p16"/>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solidFill>
                  <a:schemeClr val="dk1"/>
                </a:solidFill>
                <a:latin typeface="Halant"/>
                <a:ea typeface="Halant"/>
                <a:cs typeface="Halant"/>
                <a:sym typeface="Halant"/>
              </a:rPr>
              <a:t>Historical Significance</a:t>
            </a:r>
            <a:endParaRPr sz="15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Medium"/>
                <a:ea typeface="Plus Jakarta Sans Medium"/>
                <a:cs typeface="Plus Jakarta Sans Medium"/>
                <a:sym typeface="Plus Jakarta Sans Medium"/>
              </a:rPr>
              <a:t>WebQuest: Benin Bronze Exhibit</a:t>
            </a:r>
            <a:endParaRPr sz="1500">
              <a:solidFill>
                <a:schemeClr val="dk1"/>
              </a:solidFill>
              <a:latin typeface="Halant"/>
              <a:ea typeface="Halant"/>
              <a:cs typeface="Halant"/>
              <a:sym typeface="Halant"/>
            </a:endParaRPr>
          </a:p>
        </p:txBody>
      </p:sp>
      <p:pic>
        <p:nvPicPr>
          <p:cNvPr id="86" name="Google Shape;86;p16"/>
          <p:cNvPicPr preferRelativeResize="0"/>
          <p:nvPr/>
        </p:nvPicPr>
        <p:blipFill>
          <a:blip r:embed="rId4">
            <a:alphaModFix/>
          </a:blip>
          <a:stretch>
            <a:fillRect/>
          </a:stretch>
        </p:blipFill>
        <p:spPr>
          <a:xfrm>
            <a:off x="216272" y="84797"/>
            <a:ext cx="1056536" cy="438114"/>
          </a:xfrm>
          <a:prstGeom prst="rect">
            <a:avLst/>
          </a:prstGeom>
          <a:noFill/>
          <a:ln>
            <a:noFill/>
          </a:ln>
        </p:spPr>
      </p:pic>
      <p:sp>
        <p:nvSpPr>
          <p:cNvPr id="87" name="Google Shape;87;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8" name="Google Shape;88;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89" name="Google Shape;89;p16"/>
          <p:cNvGraphicFramePr/>
          <p:nvPr/>
        </p:nvGraphicFramePr>
        <p:xfrm>
          <a:off x="433963" y="1062575"/>
          <a:ext cx="3000000" cy="3000000"/>
        </p:xfrm>
        <a:graphic>
          <a:graphicData uri="http://schemas.openxmlformats.org/drawingml/2006/table">
            <a:tbl>
              <a:tblPr>
                <a:noFill/>
                <a:tableStyleId>{1D7BF4DB-26CC-4CD2-A021-639DE4CB0E1C}</a:tableStyleId>
              </a:tblPr>
              <a:tblGrid>
                <a:gridCol w="2301525"/>
                <a:gridCol w="2301525"/>
                <a:gridCol w="2301525"/>
              </a:tblGrid>
              <a:tr h="386250">
                <a:tc gridSpan="3">
                  <a:txBody>
                    <a:bodyPr/>
                    <a:lstStyle/>
                    <a:p>
                      <a:pPr indent="0" lvl="0" marL="0" rtl="0" algn="l">
                        <a:spcBef>
                          <a:spcPts val="0"/>
                        </a:spcBef>
                        <a:spcAft>
                          <a:spcPts val="0"/>
                        </a:spcAft>
                        <a:buNone/>
                      </a:pPr>
                      <a:r>
                        <a:rPr b="1" lang="en" sz="1200">
                          <a:latin typeface="Inter"/>
                          <a:ea typeface="Inter"/>
                          <a:cs typeface="Inter"/>
                          <a:sym typeface="Inter"/>
                        </a:rPr>
                        <a:t>Bronze Name:</a:t>
                      </a:r>
                      <a:endParaRPr b="1" sz="1200">
                        <a:solidFill>
                          <a:srgbClr val="E95C3D"/>
                        </a:solidFill>
                        <a:latin typeface="Inter"/>
                        <a:ea typeface="Inter"/>
                        <a:cs typeface="Inter"/>
                        <a:sym typeface="Inter"/>
                      </a:endParaRPr>
                    </a:p>
                  </a:txBody>
                  <a:tcPr marT="91425" marB="91425" marR="91425" marL="91425"/>
                </a:tc>
                <a:tc hMerge="1"/>
                <a:tc hMerge="1"/>
              </a:tr>
              <a:tr h="741550">
                <a:tc>
                  <a:txBody>
                    <a:bodyPr/>
                    <a:lstStyle/>
                    <a:p>
                      <a:pPr indent="0" lvl="0" marL="0" rtl="0" algn="ctr">
                        <a:spcBef>
                          <a:spcPts val="0"/>
                        </a:spcBef>
                        <a:spcAft>
                          <a:spcPts val="0"/>
                        </a:spcAft>
                        <a:buNone/>
                      </a:pPr>
                      <a:r>
                        <a:rPr b="1" lang="en" sz="1200">
                          <a:latin typeface="Inter"/>
                          <a:ea typeface="Inter"/>
                          <a:cs typeface="Inter"/>
                          <a:sym typeface="Inter"/>
                        </a:rPr>
                        <a:t>Notice</a:t>
                      </a:r>
                      <a:endParaRPr b="1" sz="1200">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What do you see that seems interesting or important?</a:t>
                      </a:r>
                      <a:endParaRPr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Wonder</a:t>
                      </a:r>
                      <a:endParaRPr b="1" sz="1200">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What questions do you have about this bronze?</a:t>
                      </a:r>
                      <a:endParaRPr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Think</a:t>
                      </a:r>
                      <a:endParaRPr b="1" sz="1200">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What do you suppose was the purpose of this bronze?</a:t>
                      </a:r>
                      <a:endParaRPr sz="1200">
                        <a:latin typeface="Inter"/>
                        <a:ea typeface="Inter"/>
                        <a:cs typeface="Inter"/>
                        <a:sym typeface="Inter"/>
                      </a:endParaRPr>
                    </a:p>
                  </a:txBody>
                  <a:tcPr marT="91425" marB="91425" marR="91425" marL="91425"/>
                </a:tc>
              </a:tr>
              <a:tr h="741550">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bl>
          </a:graphicData>
        </a:graphic>
      </p:graphicFrame>
      <p:graphicFrame>
        <p:nvGraphicFramePr>
          <p:cNvPr id="90" name="Google Shape;90;p16"/>
          <p:cNvGraphicFramePr/>
          <p:nvPr/>
        </p:nvGraphicFramePr>
        <p:xfrm>
          <a:off x="433963" y="5205425"/>
          <a:ext cx="3000000" cy="3000000"/>
        </p:xfrm>
        <a:graphic>
          <a:graphicData uri="http://schemas.openxmlformats.org/drawingml/2006/table">
            <a:tbl>
              <a:tblPr>
                <a:noFill/>
                <a:tableStyleId>{1D7BF4DB-26CC-4CD2-A021-639DE4CB0E1C}</a:tableStyleId>
              </a:tblPr>
              <a:tblGrid>
                <a:gridCol w="2301525"/>
                <a:gridCol w="2301525"/>
                <a:gridCol w="2301525"/>
              </a:tblGrid>
              <a:tr h="386250">
                <a:tc gridSpan="3">
                  <a:txBody>
                    <a:bodyPr/>
                    <a:lstStyle/>
                    <a:p>
                      <a:pPr indent="0" lvl="0" marL="0" rtl="0" algn="l">
                        <a:spcBef>
                          <a:spcPts val="0"/>
                        </a:spcBef>
                        <a:spcAft>
                          <a:spcPts val="0"/>
                        </a:spcAft>
                        <a:buNone/>
                      </a:pPr>
                      <a:r>
                        <a:rPr b="1" lang="en" sz="1200">
                          <a:latin typeface="Inter"/>
                          <a:ea typeface="Inter"/>
                          <a:cs typeface="Inter"/>
                          <a:sym typeface="Inter"/>
                        </a:rPr>
                        <a:t>Bronze Name:</a:t>
                      </a:r>
                      <a:endParaRPr b="1" sz="1200">
                        <a:solidFill>
                          <a:srgbClr val="E95C3D"/>
                        </a:solidFill>
                        <a:latin typeface="Inter"/>
                        <a:ea typeface="Inter"/>
                        <a:cs typeface="Inter"/>
                        <a:sym typeface="Inter"/>
                      </a:endParaRPr>
                    </a:p>
                  </a:txBody>
                  <a:tcPr marT="91425" marB="91425" marR="91425" marL="91425"/>
                </a:tc>
                <a:tc hMerge="1"/>
                <a:tc hMerge="1"/>
              </a:tr>
              <a:tr h="741550">
                <a:tc>
                  <a:txBody>
                    <a:bodyPr/>
                    <a:lstStyle/>
                    <a:p>
                      <a:pPr indent="0" lvl="0" marL="0" rtl="0" algn="ctr">
                        <a:spcBef>
                          <a:spcPts val="0"/>
                        </a:spcBef>
                        <a:spcAft>
                          <a:spcPts val="0"/>
                        </a:spcAft>
                        <a:buNone/>
                      </a:pPr>
                      <a:r>
                        <a:rPr b="1" lang="en" sz="1200">
                          <a:latin typeface="Inter"/>
                          <a:ea typeface="Inter"/>
                          <a:cs typeface="Inter"/>
                          <a:sym typeface="Inter"/>
                        </a:rPr>
                        <a:t>Notice</a:t>
                      </a:r>
                      <a:endParaRPr b="1" sz="1200">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What do you see that seems interesting or important?</a:t>
                      </a:r>
                      <a:endParaRPr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Wonder</a:t>
                      </a:r>
                      <a:endParaRPr b="1" sz="1200">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What questions do you have about this bronze?</a:t>
                      </a:r>
                      <a:endParaRPr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Think</a:t>
                      </a:r>
                      <a:endParaRPr b="1" sz="1200">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What do you suppose was the purpose of this bronze?</a:t>
                      </a:r>
                      <a:endParaRPr sz="1200">
                        <a:latin typeface="Inter"/>
                        <a:ea typeface="Inter"/>
                        <a:cs typeface="Inter"/>
                        <a:sym typeface="Inter"/>
                      </a:endParaRPr>
                    </a:p>
                  </a:txBody>
                  <a:tcPr marT="91425" marB="91425" marR="91425" marL="91425"/>
                </a:tc>
              </a:tr>
              <a:tr h="741550">
                <a:tc>
                  <a:txBody>
                    <a:bodyPr/>
                    <a:lstStyle/>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4" name="Shape 94"/>
        <p:cNvGrpSpPr/>
        <p:nvPr/>
      </p:nvGrpSpPr>
      <p:grpSpPr>
        <a:xfrm>
          <a:off x="0" y="0"/>
          <a:ext cx="0" cy="0"/>
          <a:chOff x="0" y="0"/>
          <a:chExt cx="0" cy="0"/>
        </a:xfrm>
      </p:grpSpPr>
      <p:pic>
        <p:nvPicPr>
          <p:cNvPr id="95" name="Google Shape;95;p1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96" name="Google Shape;96;p17"/>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solidFill>
                  <a:schemeClr val="dk1"/>
                </a:solidFill>
                <a:latin typeface="Halant"/>
                <a:ea typeface="Halant"/>
                <a:cs typeface="Halant"/>
                <a:sym typeface="Halant"/>
              </a:rPr>
              <a:t>Historical Significance</a:t>
            </a:r>
            <a:endParaRPr sz="15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Medium"/>
                <a:ea typeface="Plus Jakarta Sans Medium"/>
                <a:cs typeface="Plus Jakarta Sans Medium"/>
                <a:sym typeface="Plus Jakarta Sans Medium"/>
              </a:rPr>
              <a:t>WebQuest: Benin Bronze Exhibit</a:t>
            </a:r>
            <a:endParaRPr sz="1500">
              <a:solidFill>
                <a:schemeClr val="dk1"/>
              </a:solidFill>
              <a:latin typeface="Halant"/>
              <a:ea typeface="Halant"/>
              <a:cs typeface="Halant"/>
              <a:sym typeface="Halant"/>
            </a:endParaRPr>
          </a:p>
        </p:txBody>
      </p:sp>
      <p:pic>
        <p:nvPicPr>
          <p:cNvPr id="97" name="Google Shape;97;p17"/>
          <p:cNvPicPr preferRelativeResize="0"/>
          <p:nvPr/>
        </p:nvPicPr>
        <p:blipFill>
          <a:blip r:embed="rId4">
            <a:alphaModFix/>
          </a:blip>
          <a:stretch>
            <a:fillRect/>
          </a:stretch>
        </p:blipFill>
        <p:spPr>
          <a:xfrm>
            <a:off x="216272" y="84797"/>
            <a:ext cx="1056536" cy="438114"/>
          </a:xfrm>
          <a:prstGeom prst="rect">
            <a:avLst/>
          </a:prstGeom>
          <a:noFill/>
          <a:ln>
            <a:noFill/>
          </a:ln>
        </p:spPr>
      </p:pic>
      <p:sp>
        <p:nvSpPr>
          <p:cNvPr id="98" name="Google Shape;98;p1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99" name="Google Shape;99;p1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00" name="Google Shape;100;p17"/>
          <p:cNvSpPr txBox="1"/>
          <p:nvPr/>
        </p:nvSpPr>
        <p:spPr>
          <a:xfrm>
            <a:off x="412550" y="931825"/>
            <a:ext cx="69474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t/>
            </a:r>
            <a:endParaRPr b="1"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Using this </a:t>
            </a:r>
            <a:r>
              <a:rPr lang="en" sz="1200" u="sng">
                <a:solidFill>
                  <a:schemeClr val="hlink"/>
                </a:solidFill>
                <a:latin typeface="Halant"/>
                <a:ea typeface="Halant"/>
                <a:cs typeface="Halant"/>
                <a:sym typeface="Halant"/>
                <a:hlinkClick r:id="rId5"/>
              </a:rPr>
              <a:t>link</a:t>
            </a:r>
            <a:r>
              <a:rPr lang="en" sz="1200">
                <a:solidFill>
                  <a:schemeClr val="dk1"/>
                </a:solidFill>
                <a:latin typeface="Halant"/>
                <a:ea typeface="Halant"/>
                <a:cs typeface="Halant"/>
                <a:sym typeface="Halant"/>
              </a:rPr>
              <a:t>, follow the steps below and answer the following questions as you examine the museum exhibit.</a:t>
            </a:r>
            <a:endParaRPr sz="1200">
              <a:solidFill>
                <a:schemeClr val="dk1"/>
              </a:solidFill>
              <a:latin typeface="Inter"/>
              <a:ea typeface="Inter"/>
              <a:cs typeface="Inter"/>
              <a:sym typeface="Inter"/>
            </a:endParaRPr>
          </a:p>
        </p:txBody>
      </p:sp>
      <p:sp>
        <p:nvSpPr>
          <p:cNvPr id="101" name="Google Shape;101;p17"/>
          <p:cNvSpPr txBox="1"/>
          <p:nvPr/>
        </p:nvSpPr>
        <p:spPr>
          <a:xfrm>
            <a:off x="469050" y="1752600"/>
            <a:ext cx="6669900" cy="2616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chemeClr val="dk1"/>
                </a:solidFill>
                <a:latin typeface="Inter"/>
                <a:ea typeface="Inter"/>
                <a:cs typeface="Inter"/>
                <a:sym typeface="Inter"/>
              </a:rPr>
              <a:t>Round 3: How they were taken and displayed in museums</a:t>
            </a:r>
            <a:endParaRPr b="1">
              <a:solidFill>
                <a:schemeClr val="dk1"/>
              </a:solidFill>
              <a:latin typeface="Inter"/>
              <a:ea typeface="Inter"/>
              <a:cs typeface="Inter"/>
              <a:sym typeface="Inter"/>
            </a:endParaRPr>
          </a:p>
          <a:p>
            <a:pPr indent="0" lvl="0" marL="0" rtl="0" algn="l">
              <a:spcBef>
                <a:spcPts val="0"/>
              </a:spcBef>
              <a:spcAft>
                <a:spcPts val="0"/>
              </a:spcAft>
              <a:buNone/>
            </a:pPr>
            <a:r>
              <a:rPr i="1" lang="en" sz="1200">
                <a:solidFill>
                  <a:schemeClr val="dk1"/>
                </a:solidFill>
                <a:latin typeface="Inter"/>
                <a:ea typeface="Inter"/>
                <a:cs typeface="Inter"/>
                <a:sym typeface="Inter"/>
              </a:rPr>
              <a:t>Exit out of the brochure and return to the main page. </a:t>
            </a:r>
            <a:r>
              <a:rPr i="1" lang="en" sz="1200">
                <a:solidFill>
                  <a:schemeClr val="dk1"/>
                </a:solidFill>
                <a:latin typeface="Inter"/>
                <a:ea typeface="Inter"/>
                <a:cs typeface="Inter"/>
                <a:sym typeface="Inter"/>
              </a:rPr>
              <a:t>Scroll back down to the section titled “British Punitive Expedition of 1897”.</a:t>
            </a:r>
            <a:endParaRPr i="1" sz="1200">
              <a:solidFill>
                <a:schemeClr val="dk1"/>
              </a:solidFill>
              <a:latin typeface="Inter"/>
              <a:ea typeface="Inter"/>
              <a:cs typeface="Inter"/>
              <a:sym typeface="Inter"/>
            </a:endParaRPr>
          </a:p>
          <a:p>
            <a:pPr indent="0" lvl="0" marL="0" rtl="0" algn="l">
              <a:spcBef>
                <a:spcPts val="0"/>
              </a:spcBef>
              <a:spcAft>
                <a:spcPts val="0"/>
              </a:spcAft>
              <a:buNone/>
            </a:pPr>
            <a:r>
              <a:t/>
            </a:r>
            <a:endParaRPr i="1"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did the perception of the Benin Bronzes change after they were taken to Western museums and collections?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
        <p:nvSpPr>
          <p:cNvPr id="102" name="Google Shape;102;p17"/>
          <p:cNvSpPr txBox="1"/>
          <p:nvPr/>
        </p:nvSpPr>
        <p:spPr>
          <a:xfrm>
            <a:off x="412550" y="4369200"/>
            <a:ext cx="6669900" cy="4648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chemeClr val="dk1"/>
                </a:solidFill>
                <a:latin typeface="Inter"/>
                <a:ea typeface="Inter"/>
                <a:cs typeface="Inter"/>
                <a:sym typeface="Inter"/>
              </a:rPr>
              <a:t>Round 4: Return to Nigeria</a:t>
            </a:r>
            <a:endParaRPr b="1">
              <a:solidFill>
                <a:schemeClr val="dk1"/>
              </a:solidFill>
              <a:latin typeface="Inter"/>
              <a:ea typeface="Inter"/>
              <a:cs typeface="Inter"/>
              <a:sym typeface="Inter"/>
            </a:endParaRPr>
          </a:p>
          <a:p>
            <a:pPr indent="0" lvl="0" marL="0" rtl="0" algn="l">
              <a:spcBef>
                <a:spcPts val="0"/>
              </a:spcBef>
              <a:spcAft>
                <a:spcPts val="0"/>
              </a:spcAft>
              <a:buNone/>
            </a:pPr>
            <a:r>
              <a:rPr i="1" lang="en" sz="1200">
                <a:solidFill>
                  <a:schemeClr val="dk1"/>
                </a:solidFill>
                <a:latin typeface="Inter"/>
                <a:ea typeface="Inter"/>
                <a:cs typeface="Inter"/>
                <a:sym typeface="Inter"/>
              </a:rPr>
              <a:t>Read the text under the section “Artworks Returned to Nigeria”. Then, scroll back up to the top and read all the information.</a:t>
            </a:r>
            <a:endParaRPr i="1" sz="1200">
              <a:solidFill>
                <a:schemeClr val="dk1"/>
              </a:solidFill>
              <a:latin typeface="Inter"/>
              <a:ea typeface="Inter"/>
              <a:cs typeface="Inter"/>
              <a:sym typeface="Inter"/>
            </a:endParaRPr>
          </a:p>
          <a:p>
            <a:pPr indent="0" lvl="0" marL="0" rtl="0" algn="l">
              <a:spcBef>
                <a:spcPts val="0"/>
              </a:spcBef>
              <a:spcAft>
                <a:spcPts val="0"/>
              </a:spcAft>
              <a:buNone/>
            </a:pPr>
            <a:r>
              <a:t/>
            </a:r>
            <a:endParaRPr i="1"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steps did the National Museum of African Art take to return Benin artifacts?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Based on your answer for #1, why is this process significant for cultural heritage preservation?</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6" name="Shape 106"/>
        <p:cNvGrpSpPr/>
        <p:nvPr/>
      </p:nvGrpSpPr>
      <p:grpSpPr>
        <a:xfrm>
          <a:off x="0" y="0"/>
          <a:ext cx="0" cy="0"/>
          <a:chOff x="0" y="0"/>
          <a:chExt cx="0" cy="0"/>
        </a:xfrm>
      </p:grpSpPr>
      <p:sp>
        <p:nvSpPr>
          <p:cNvPr id="107" name="Google Shape;107;p18"/>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Unit 7: Transforming Societies - Imperialism &amp; Resistance</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Exit Ticket - Lesson 7</a:t>
            </a:r>
            <a:endParaRPr sz="1700">
              <a:solidFill>
                <a:schemeClr val="dk1"/>
              </a:solidFill>
              <a:latin typeface="Halant"/>
              <a:ea typeface="Halant"/>
              <a:cs typeface="Halant"/>
              <a:sym typeface="Halant"/>
            </a:endParaRPr>
          </a:p>
        </p:txBody>
      </p:sp>
      <p:sp>
        <p:nvSpPr>
          <p:cNvPr id="108" name="Google Shape;108;p1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09" name="Google Shape;109;p1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10" name="Google Shape;110;p1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11" name="Google Shape;111;p18"/>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12" name="Google Shape;112;p18"/>
          <p:cNvSpPr txBox="1"/>
          <p:nvPr/>
        </p:nvSpPr>
        <p:spPr>
          <a:xfrm>
            <a:off x="563200" y="949288"/>
            <a:ext cx="6842400" cy="257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Name: ___________________________________________________________	Date: ____________</a:t>
            </a:r>
            <a:endParaRPr b="1" sz="1200">
              <a:solidFill>
                <a:schemeClr val="dk1"/>
              </a:solidFill>
              <a:latin typeface="Inter"/>
              <a:ea typeface="Inter"/>
              <a:cs typeface="Inter"/>
              <a:sym typeface="Inter"/>
            </a:endParaRPr>
          </a:p>
        </p:txBody>
      </p:sp>
      <p:sp>
        <p:nvSpPr>
          <p:cNvPr id="113" name="Google Shape;113;p18"/>
          <p:cNvSpPr txBox="1"/>
          <p:nvPr/>
        </p:nvSpPr>
        <p:spPr>
          <a:xfrm>
            <a:off x="455250" y="2643200"/>
            <a:ext cx="6861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rgbClr val="000000"/>
                </a:solidFill>
                <a:latin typeface="Halant"/>
                <a:ea typeface="Halant"/>
                <a:cs typeface="Halant"/>
                <a:sym typeface="Halant"/>
              </a:rPr>
              <a:t>Directions: </a:t>
            </a:r>
            <a:r>
              <a:rPr lang="en">
                <a:solidFill>
                  <a:srgbClr val="000000"/>
                </a:solidFill>
                <a:latin typeface="Halant"/>
                <a:ea typeface="Halant"/>
                <a:cs typeface="Halant"/>
                <a:sym typeface="Halant"/>
              </a:rPr>
              <a:t>Answer each of the questions below.</a:t>
            </a:r>
            <a:endParaRPr>
              <a:solidFill>
                <a:srgbClr val="000000"/>
              </a:solidFill>
              <a:latin typeface="Halant"/>
              <a:ea typeface="Halant"/>
              <a:cs typeface="Halant"/>
              <a:sym typeface="Halant"/>
            </a:endParaRPr>
          </a:p>
        </p:txBody>
      </p:sp>
      <p:sp>
        <p:nvSpPr>
          <p:cNvPr id="114" name="Google Shape;114;p18"/>
          <p:cNvSpPr/>
          <p:nvPr/>
        </p:nvSpPr>
        <p:spPr>
          <a:xfrm>
            <a:off x="532571" y="3093876"/>
            <a:ext cx="1840500" cy="1883400"/>
          </a:xfrm>
          <a:prstGeom prst="triangle">
            <a:avLst>
              <a:gd fmla="val 50000" name="adj"/>
            </a:avLst>
          </a:prstGeom>
          <a:noFill/>
          <a:ln cap="flat" cmpd="sng" w="38100">
            <a:solidFill>
              <a:srgbClr val="6484F3"/>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15" name="Google Shape;115;p18"/>
          <p:cNvSpPr/>
          <p:nvPr/>
        </p:nvSpPr>
        <p:spPr>
          <a:xfrm>
            <a:off x="506175" y="5214455"/>
            <a:ext cx="1893300" cy="1883400"/>
          </a:xfrm>
          <a:prstGeom prst="rect">
            <a:avLst/>
          </a:prstGeom>
          <a:noFill/>
          <a:ln cap="flat" cmpd="sng" w="38100">
            <a:solidFill>
              <a:srgbClr val="F1AF4B"/>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16" name="Google Shape;116;p18"/>
          <p:cNvSpPr/>
          <p:nvPr/>
        </p:nvSpPr>
        <p:spPr>
          <a:xfrm>
            <a:off x="506175" y="7300499"/>
            <a:ext cx="1893300" cy="1883400"/>
          </a:xfrm>
          <a:prstGeom prst="ellipse">
            <a:avLst/>
          </a:prstGeom>
          <a:noFill/>
          <a:ln cap="flat" cmpd="sng" w="38100">
            <a:solidFill>
              <a:srgbClr val="E95C3D"/>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17" name="Google Shape;117;p18"/>
          <p:cNvSpPr txBox="1"/>
          <p:nvPr/>
        </p:nvSpPr>
        <p:spPr>
          <a:xfrm>
            <a:off x="2898904" y="3093876"/>
            <a:ext cx="4563900" cy="1883400"/>
          </a:xfrm>
          <a:prstGeom prst="rect">
            <a:avLst/>
          </a:prstGeom>
          <a:noFill/>
          <a:ln cap="flat" cmpd="sng" w="9525">
            <a:solidFill>
              <a:srgbClr val="6484F3"/>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What three important ideas or facts did you learn today?</a:t>
            </a:r>
            <a:endParaRPr b="1" sz="1200">
              <a:solidFill>
                <a:srgbClr val="000000"/>
              </a:solidFill>
              <a:latin typeface="Inter"/>
              <a:ea typeface="Inter"/>
              <a:cs typeface="Inter"/>
              <a:sym typeface="Inter"/>
            </a:endParaRPr>
          </a:p>
        </p:txBody>
      </p:sp>
      <p:sp>
        <p:nvSpPr>
          <p:cNvPr id="118" name="Google Shape;118;p18"/>
          <p:cNvSpPr txBox="1"/>
          <p:nvPr/>
        </p:nvSpPr>
        <p:spPr>
          <a:xfrm>
            <a:off x="2898904" y="5214455"/>
            <a:ext cx="4563900" cy="1883400"/>
          </a:xfrm>
          <a:prstGeom prst="rect">
            <a:avLst/>
          </a:prstGeom>
          <a:noFill/>
          <a:ln cap="flat" cmpd="sng" w="9525">
            <a:solidFill>
              <a:srgbClr val="F1AF4B"/>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What is something that squared with or confirmed your prior knowledge?</a:t>
            </a:r>
            <a:endParaRPr b="1" sz="1200">
              <a:solidFill>
                <a:srgbClr val="000000"/>
              </a:solidFill>
              <a:latin typeface="Inter"/>
              <a:ea typeface="Inter"/>
              <a:cs typeface="Inter"/>
              <a:sym typeface="Inter"/>
            </a:endParaRPr>
          </a:p>
        </p:txBody>
      </p:sp>
      <p:sp>
        <p:nvSpPr>
          <p:cNvPr id="119" name="Google Shape;119;p18"/>
          <p:cNvSpPr txBox="1"/>
          <p:nvPr/>
        </p:nvSpPr>
        <p:spPr>
          <a:xfrm>
            <a:off x="2898904" y="7300499"/>
            <a:ext cx="4563900" cy="1883400"/>
          </a:xfrm>
          <a:prstGeom prst="rect">
            <a:avLst/>
          </a:prstGeom>
          <a:noFill/>
          <a:ln cap="flat" cmpd="sng" w="9525">
            <a:solidFill>
              <a:srgbClr val="E95C3D"/>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What is something that is still circling in your head?</a:t>
            </a:r>
            <a:endParaRPr b="1" sz="1200">
              <a:solidFill>
                <a:srgbClr val="000000"/>
              </a:solidFill>
              <a:latin typeface="Inter"/>
              <a:ea typeface="Inter"/>
              <a:cs typeface="Inter"/>
              <a:sym typeface="Inter"/>
            </a:endParaRPr>
          </a:p>
        </p:txBody>
      </p:sp>
      <p:sp>
        <p:nvSpPr>
          <p:cNvPr id="120" name="Google Shape;120;p18"/>
          <p:cNvSpPr txBox="1"/>
          <p:nvPr/>
        </p:nvSpPr>
        <p:spPr>
          <a:xfrm>
            <a:off x="731000" y="1350450"/>
            <a:ext cx="6310500" cy="11490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rgbClr val="000000"/>
              </a:buClr>
              <a:buSzPts val="1100"/>
              <a:buFont typeface="Arial"/>
              <a:buNone/>
            </a:pPr>
            <a:r>
              <a:rPr b="1" lang="en" sz="1800">
                <a:solidFill>
                  <a:srgbClr val="000000"/>
                </a:solidFill>
                <a:latin typeface="Halant"/>
                <a:ea typeface="Halant"/>
                <a:cs typeface="Halant"/>
                <a:sym typeface="Halant"/>
              </a:rPr>
              <a:t>Supporting Question</a:t>
            </a:r>
            <a:endParaRPr b="1" sz="1800">
              <a:solidFill>
                <a:srgbClr val="000000"/>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Inter"/>
                <a:ea typeface="Inter"/>
                <a:cs typeface="Inter"/>
                <a:sym typeface="Inter"/>
              </a:rPr>
              <a:t>To what extent do museum displays of artifacts from colonized nations shape public understanding of history and colonial legacies?</a:t>
            </a:r>
            <a:endParaRPr sz="1700">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1AF4B"/>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